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3E956-93C6-4EAA-94B9-62F5BBF4EBF6}" type="datetimeFigureOut">
              <a:rPr lang="hr-HR" smtClean="0"/>
              <a:t>3.12.2018.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85E8A-14E1-489A-909B-594378BEBA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037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3E956-93C6-4EAA-94B9-62F5BBF4EBF6}" type="datetimeFigureOut">
              <a:rPr lang="hr-HR" smtClean="0"/>
              <a:t>3.12.2018.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85E8A-14E1-489A-909B-594378BEBA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470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3E956-93C6-4EAA-94B9-62F5BBF4EBF6}" type="datetimeFigureOut">
              <a:rPr lang="hr-HR" smtClean="0"/>
              <a:t>3.12.2018.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85E8A-14E1-489A-909B-594378BEBA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551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3E956-93C6-4EAA-94B9-62F5BBF4EBF6}" type="datetimeFigureOut">
              <a:rPr lang="hr-HR" smtClean="0"/>
              <a:t>3.12.2018.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85E8A-14E1-489A-909B-594378BEBA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67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3E956-93C6-4EAA-94B9-62F5BBF4EBF6}" type="datetimeFigureOut">
              <a:rPr lang="hr-HR" smtClean="0"/>
              <a:t>3.12.2018.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85E8A-14E1-489A-909B-594378BEBA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004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3E956-93C6-4EAA-94B9-62F5BBF4EBF6}" type="datetimeFigureOut">
              <a:rPr lang="hr-HR" smtClean="0"/>
              <a:t>3.12.2018.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85E8A-14E1-489A-909B-594378BEBA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541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3E956-93C6-4EAA-94B9-62F5BBF4EBF6}" type="datetimeFigureOut">
              <a:rPr lang="hr-HR" smtClean="0"/>
              <a:t>3.12.2018.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85E8A-14E1-489A-909B-594378BEBA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975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3E956-93C6-4EAA-94B9-62F5BBF4EBF6}" type="datetimeFigureOut">
              <a:rPr lang="hr-HR" smtClean="0"/>
              <a:t>3.12.2018.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85E8A-14E1-489A-909B-594378BEBA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0123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3E956-93C6-4EAA-94B9-62F5BBF4EBF6}" type="datetimeFigureOut">
              <a:rPr lang="hr-HR" smtClean="0"/>
              <a:t>3.12.2018.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85E8A-14E1-489A-909B-594378BEBA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607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3E956-93C6-4EAA-94B9-62F5BBF4EBF6}" type="datetimeFigureOut">
              <a:rPr lang="hr-HR" smtClean="0"/>
              <a:t>3.12.2018.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85E8A-14E1-489A-909B-594378BEBA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6482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3E956-93C6-4EAA-94B9-62F5BBF4EBF6}" type="datetimeFigureOut">
              <a:rPr lang="hr-HR" smtClean="0"/>
              <a:t>3.12.2018.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85E8A-14E1-489A-909B-594378BEBA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274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 smtClean="0"/>
              <a:t>Haga clic para modificar el estilo de texto del patrón</a:t>
            </a:r>
          </a:p>
          <a:p>
            <a:pPr lvl="1"/>
            <a:r>
              <a:rPr lang="es-ES" altLang="sr-Latn-RS" smtClean="0"/>
              <a:t>Segundo nivel</a:t>
            </a:r>
          </a:p>
          <a:p>
            <a:pPr lvl="2"/>
            <a:r>
              <a:rPr lang="es-ES" altLang="sr-Latn-RS" smtClean="0"/>
              <a:t>Tercer nivel</a:t>
            </a:r>
          </a:p>
          <a:p>
            <a:pPr lvl="3"/>
            <a:r>
              <a:rPr lang="es-ES" altLang="sr-Latn-RS" smtClean="0"/>
              <a:t>Cuarto nivel</a:t>
            </a:r>
          </a:p>
          <a:p>
            <a:pPr lvl="4"/>
            <a:r>
              <a:rPr lang="es-ES" altLang="sr-Latn-R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A93E956-93C6-4EAA-94B9-62F5BBF4EBF6}" type="datetimeFigureOut">
              <a:rPr lang="hr-HR" smtClean="0"/>
              <a:t>3.12.2018.</a:t>
            </a:fld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F85E8A-14E1-489A-909B-594378BEBA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367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Utjecaj roditeljskih stilova na odgoj djece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953037" y="4739424"/>
            <a:ext cx="9714963" cy="1094706"/>
          </a:xfrm>
        </p:spPr>
        <p:txBody>
          <a:bodyPr/>
          <a:lstStyle/>
          <a:p>
            <a:pPr algn="r"/>
            <a:r>
              <a:rPr lang="hr-HR" dirty="0" smtClean="0"/>
              <a:t>Mirjana Knežević, pedagoginja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759854" y="425003"/>
            <a:ext cx="40568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Drvodjelska tehnička škola</a:t>
            </a:r>
          </a:p>
          <a:p>
            <a:r>
              <a:rPr lang="hr-HR" dirty="0" smtClean="0"/>
              <a:t>Stanka Vraza 15</a:t>
            </a:r>
          </a:p>
          <a:p>
            <a:r>
              <a:rPr lang="hr-HR" dirty="0" smtClean="0"/>
              <a:t>32 100 Vinkovci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202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Roditeljska skrb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1) zdravlje, razvoj, njega i zaštita, </a:t>
            </a:r>
          </a:p>
          <a:p>
            <a:r>
              <a:rPr lang="hr-HR" dirty="0" smtClean="0"/>
              <a:t>2) djetetov odgoj i obrazovanje, </a:t>
            </a:r>
          </a:p>
          <a:p>
            <a:r>
              <a:rPr lang="hr-HR" dirty="0" smtClean="0"/>
              <a:t>3) ostvarivanje osobnih odnosa i </a:t>
            </a:r>
          </a:p>
          <a:p>
            <a:r>
              <a:rPr lang="hr-HR" dirty="0" smtClean="0"/>
              <a:t>4) određivanje mjesta stanovanja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(Obiteljski zakon, 2015, 16, članak 84).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2997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Pravedan odgajatelj je onaj koji podjednako voli svoju djecu i brine o njima bez privilegiranja i zapostavljanja. Pravednost uključuje ukor za prijestup, ali i obveznu pohvalu za uspjeh i trud. Roditelj nikada ne smije ostati ravnodušan prema djetetovim uspjesima i neuspjesima. Ono što odgajatelja treba voditi u odgoju je razboritost, umjerenost, dosljednost i odlučnost, nesebičnost te samokritičnost (</a:t>
            </a:r>
            <a:r>
              <a:rPr lang="hr-HR" dirty="0" err="1" smtClean="0"/>
              <a:t>Plasaj</a:t>
            </a:r>
            <a:r>
              <a:rPr lang="hr-HR" dirty="0" smtClean="0"/>
              <a:t>, 1991).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59516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Roditeljski stilovi odgoja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dirty="0" smtClean="0"/>
              <a:t>Prva dimenzija je roditeljska toplina koja podrazumijeva količinu podrške i ljubavi koju obitelj pruža djetetu. </a:t>
            </a:r>
          </a:p>
          <a:p>
            <a:pPr>
              <a:lnSpc>
                <a:spcPct val="150000"/>
              </a:lnSpc>
            </a:pPr>
            <a:r>
              <a:rPr lang="hr-HR" dirty="0"/>
              <a:t>R</a:t>
            </a:r>
            <a:r>
              <a:rPr lang="hr-HR" dirty="0" smtClean="0"/>
              <a:t>oditeljski nadzor kao druga dimenzija, predstavlja u kolikoj mjeri roditelji nadziru dijete i događaje koji su dio njegova života (Klarin, 2006).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0992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122983"/>
              </p:ext>
            </p:extLst>
          </p:nvPr>
        </p:nvGraphicFramePr>
        <p:xfrm>
          <a:off x="181377" y="205459"/>
          <a:ext cx="105156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AUTORITATIVNI STIL (demokratski)</a:t>
                      </a:r>
                    </a:p>
                    <a:p>
                      <a:pPr algn="ctr"/>
                      <a:endParaRPr lang="hr-HR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    roditelji pokazuju toplinu i brigu za dijete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zahtjevi prema djetetu primjereni su njegovoj dobi i sposobnostima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komunikacija je dvosmjerna: pitaju dijete za njegovo mišljenje i vode računa o njegovim osjećajima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objašnjavaju svoje odluke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kombinacija topline i kontrole</a:t>
                      </a:r>
                      <a:endParaRPr lang="hr-H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r-HR" dirty="0" smtClean="0"/>
                    </a:p>
                    <a:p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PERMISIVNI STIL (popustljivi)</a:t>
                      </a:r>
                    </a:p>
                    <a:p>
                      <a:pPr algn="l"/>
                      <a:endParaRPr lang="hr-HR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roditelji</a:t>
                      </a: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 usmjereni na dijete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udovoljavaju mu u svemu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pokazuju puno topline prema djetetu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nemaju nikakvih zahtjeva</a:t>
                      </a: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 od djece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INDIFERENTNI</a:t>
                      </a:r>
                      <a:r>
                        <a:rPr lang="hr-HR" baseline="0" dirty="0" smtClean="0"/>
                        <a:t> STIL (zanemarujući)</a:t>
                      </a:r>
                    </a:p>
                    <a:p>
                      <a:pPr algn="ctr"/>
                      <a:endParaRPr lang="hr-HR" baseline="0" dirty="0" smtClean="0"/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baseline="0" dirty="0" smtClean="0"/>
                        <a:t>roditelji su zaokupljeni sami sobom i dijete ih ne zanima previše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baseline="0" dirty="0" smtClean="0"/>
                        <a:t>nemaju zahtjeva prema djetetu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baseline="0" dirty="0" smtClean="0"/>
                        <a:t>emocionalno su hladni i rijetko pokazuju ljubav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AUTORITARNI</a:t>
                      </a:r>
                      <a:r>
                        <a:rPr lang="hr-HR" baseline="0" dirty="0" smtClean="0"/>
                        <a:t> STIL (strogi)</a:t>
                      </a:r>
                    </a:p>
                    <a:p>
                      <a:pPr algn="ctr"/>
                      <a:endParaRPr lang="hr-HR" baseline="0" dirty="0" smtClean="0"/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baseline="0" dirty="0" smtClean="0"/>
                        <a:t>roditelji postavljaju velike zahtjeve pred dijete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baseline="0" dirty="0" smtClean="0"/>
                        <a:t>provode strogu kontrolu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dirty="0" smtClean="0"/>
                        <a:t>pružaju premalo topline, skloni kažnjavanju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dirty="0" smtClean="0"/>
                        <a:t>ne razgovaraju s djecom i nemaju razumijevanja za njih i njihovo ponašanje;</a:t>
                      </a:r>
                      <a:r>
                        <a:rPr lang="hr-HR" baseline="0" dirty="0" smtClean="0"/>
                        <a:t> „učinit ćeš to jer tako kažem”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79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298490"/>
              </p:ext>
            </p:extLst>
          </p:nvPr>
        </p:nvGraphicFramePr>
        <p:xfrm>
          <a:off x="168498" y="155172"/>
          <a:ext cx="10515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AUTORITATIVNI</a:t>
                      </a: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 STIL (demokratski)</a:t>
                      </a:r>
                    </a:p>
                    <a:p>
                      <a:pPr algn="l"/>
                      <a:endParaRPr lang="hr-HR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dijete je samopouzdano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sigurno u sebe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ima visok stupanj samopoštovanja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spremno je prihvatiti rizik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ima visoku potrebu za postignućem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ima samokontrolu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PERMISIVNI STIL (popustljivi)</a:t>
                      </a:r>
                    </a:p>
                    <a:p>
                      <a:pPr algn="ctr"/>
                      <a:endParaRPr lang="hr-HR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dijete</a:t>
                      </a: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 je dobro raspoloženo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nema osjećaja odgovornosti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nezrelo je, nesnalažljivo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ima slabu samokontrolu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nesigurno,</a:t>
                      </a: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 razmaženo, agresivno kada ne dobije što hoće, impulzivno</a:t>
                      </a:r>
                      <a:endParaRPr lang="hr-HR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INDIFERENTNI</a:t>
                      </a:r>
                      <a:r>
                        <a:rPr lang="hr-HR" baseline="0" dirty="0" smtClean="0"/>
                        <a:t> STIL (zanemarujući)</a:t>
                      </a:r>
                    </a:p>
                    <a:p>
                      <a:pPr algn="ctr"/>
                      <a:endParaRPr lang="hr-HR" baseline="0" dirty="0" smtClean="0"/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baseline="0" dirty="0" smtClean="0"/>
                        <a:t>dijete je neposlušno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baseline="0" dirty="0" smtClean="0"/>
                        <a:t>loše raspoloženo, često mijenja raspoloženje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baseline="0" dirty="0" smtClean="0"/>
                        <a:t>niskog samopoštovanja i slabe samokontrole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baseline="0" dirty="0" smtClean="0"/>
                        <a:t>sklono delikventnim oblicima ponašanja (droga, alkohol)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baseline="0" dirty="0" smtClean="0"/>
                        <a:t>nezainteresirano za školu</a:t>
                      </a:r>
                    </a:p>
                    <a:p>
                      <a:pPr algn="l"/>
                      <a:endParaRPr lang="hr-HR" baseline="0" dirty="0" smtClean="0"/>
                    </a:p>
                    <a:p>
                      <a:pPr algn="l"/>
                      <a:endParaRPr lang="hr-HR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AUTORITARNI (strogi)</a:t>
                      </a:r>
                    </a:p>
                    <a:p>
                      <a:pPr algn="ctr"/>
                      <a:endParaRPr lang="hr-HR" dirty="0" smtClean="0"/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dirty="0" smtClean="0"/>
                        <a:t>dijete je nesigurno i povučeno, nepovjerljivo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dirty="0" smtClean="0"/>
                        <a:t>neuspješno u rješavanju problema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dirty="0" smtClean="0"/>
                        <a:t>stalno brinu kako udovoljiti roditelju/autoritetu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dirty="0" smtClean="0"/>
                        <a:t>dječaci su agresivni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r-HR" dirty="0" smtClean="0"/>
                        <a:t>djevojčicama nedostaje motivacija za postignućem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770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600" y="296215"/>
            <a:ext cx="10972800" cy="582995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 </a:t>
            </a:r>
            <a:r>
              <a:rPr lang="en-US" dirty="0" err="1">
                <a:solidFill>
                  <a:srgbClr val="FF0000"/>
                </a:solidFill>
              </a:rPr>
              <a:t>za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kraj</a:t>
            </a:r>
            <a:r>
              <a:rPr lang="en-US" dirty="0">
                <a:solidFill>
                  <a:srgbClr val="FF0000"/>
                </a:solidFill>
              </a:rPr>
              <a:t>... </a:t>
            </a:r>
            <a:r>
              <a:rPr lang="en-US" dirty="0" err="1">
                <a:solidFill>
                  <a:srgbClr val="FF0000"/>
                </a:solidFill>
              </a:rPr>
              <a:t>recept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savršen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odgoj</a:t>
            </a:r>
            <a:r>
              <a:rPr lang="en-US" dirty="0">
                <a:solidFill>
                  <a:srgbClr val="FF0000"/>
                </a:solidFill>
              </a:rPr>
              <a:t>: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Glavni</a:t>
            </a:r>
            <a:r>
              <a:rPr lang="en-US" b="1" dirty="0"/>
              <a:t> </a:t>
            </a:r>
            <a:r>
              <a:rPr lang="en-US" b="1" dirty="0" err="1"/>
              <a:t>sastojak</a:t>
            </a:r>
            <a:r>
              <a:rPr lang="en-US" b="1" dirty="0"/>
              <a:t>: </a:t>
            </a:r>
            <a:r>
              <a:rPr lang="en-US" b="1" dirty="0" err="1"/>
              <a:t>ljubav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Vrijeme </a:t>
            </a:r>
            <a:r>
              <a:rPr lang="en-US" b="1" dirty="0" err="1"/>
              <a:t>pripreme</a:t>
            </a:r>
            <a:r>
              <a:rPr lang="en-US" b="1" dirty="0"/>
              <a:t>: oko 18 godina</a:t>
            </a:r>
            <a:br>
              <a:rPr lang="en-US" b="1" dirty="0"/>
            </a:br>
            <a:r>
              <a:rPr lang="en-US" b="1" dirty="0" err="1"/>
              <a:t>Dodati</a:t>
            </a:r>
            <a:r>
              <a:rPr lang="en-US" b="1" dirty="0"/>
              <a:t>: </a:t>
            </a:r>
            <a:r>
              <a:rPr lang="en-US" b="1" dirty="0" err="1"/>
              <a:t>živaca</a:t>
            </a:r>
            <a:r>
              <a:rPr lang="en-US" b="1" dirty="0"/>
              <a:t>, </a:t>
            </a:r>
            <a:r>
              <a:rPr lang="en-US" b="1" dirty="0" err="1"/>
              <a:t>strpljenja</a:t>
            </a:r>
            <a:r>
              <a:rPr lang="en-US" b="1" dirty="0"/>
              <a:t>, </a:t>
            </a:r>
            <a:r>
              <a:rPr lang="en-US" b="1" dirty="0" err="1"/>
              <a:t>tolerantnosti</a:t>
            </a:r>
            <a:r>
              <a:rPr lang="en-US" b="1" dirty="0"/>
              <a:t>, </a:t>
            </a:r>
            <a:r>
              <a:rPr lang="en-US" b="1" dirty="0" err="1" smtClean="0"/>
              <a:t>strogoće</a:t>
            </a:r>
            <a:r>
              <a:rPr lang="hr-HR" b="1" dirty="0" smtClean="0"/>
              <a:t>…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err="1"/>
              <a:t>Koliko</a:t>
            </a:r>
            <a:r>
              <a:rPr lang="en-US" b="1" dirty="0"/>
              <a:t>?? </a:t>
            </a:r>
            <a:endParaRPr lang="hr-HR" b="1" dirty="0"/>
          </a:p>
          <a:p>
            <a:r>
              <a:rPr lang="en-US" i="1" dirty="0" err="1">
                <a:solidFill>
                  <a:srgbClr val="FF0000"/>
                </a:solidFill>
              </a:rPr>
              <a:t>Koliko</a:t>
            </a:r>
            <a:r>
              <a:rPr lang="en-US" i="1" dirty="0">
                <a:solidFill>
                  <a:srgbClr val="FF0000"/>
                </a:solidFill>
              </a:rPr>
              <a:t> god </a:t>
            </a:r>
            <a:r>
              <a:rPr lang="en-US" i="1" dirty="0" err="1">
                <a:solidFill>
                  <a:srgbClr val="FF0000"/>
                </a:solidFill>
              </a:rPr>
              <a:t>treba</a:t>
            </a:r>
            <a:r>
              <a:rPr lang="en-US" i="1" dirty="0">
                <a:solidFill>
                  <a:srgbClr val="FF0000"/>
                </a:solidFill>
              </a:rPr>
              <a:t>!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06292159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1280</Template>
  <TotalTime>583</TotalTime>
  <Words>433</Words>
  <Application>Microsoft Office PowerPoint</Application>
  <PresentationFormat>Široki zaslon</PresentationFormat>
  <Paragraphs>71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9" baseType="lpstr">
      <vt:lpstr>Arial</vt:lpstr>
      <vt:lpstr>Diseño predeterminado</vt:lpstr>
      <vt:lpstr>Utjecaj roditeljskih stilova na odgoj djece</vt:lpstr>
      <vt:lpstr>Roditeljska skrb</vt:lpstr>
      <vt:lpstr>PowerPointova prezentacija</vt:lpstr>
      <vt:lpstr>Roditeljski stilovi odgoja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Utjecaj roditeljskih stilova na odgoj djece</dc:title>
  <dc:creator>pc 8</dc:creator>
  <cp:lastModifiedBy>pc 8</cp:lastModifiedBy>
  <cp:revision>15</cp:revision>
  <dcterms:created xsi:type="dcterms:W3CDTF">2018-11-26T08:19:51Z</dcterms:created>
  <dcterms:modified xsi:type="dcterms:W3CDTF">2018-12-03T08:24:25Z</dcterms:modified>
</cp:coreProperties>
</file>